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4" r:id="rId3"/>
    <p:sldId id="257" r:id="rId4"/>
    <p:sldId id="349" r:id="rId5"/>
    <p:sldId id="326" r:id="rId6"/>
    <p:sldId id="347" r:id="rId7"/>
    <p:sldId id="348" r:id="rId8"/>
    <p:sldId id="345" r:id="rId9"/>
    <p:sldId id="346" r:id="rId10"/>
    <p:sldId id="350" r:id="rId11"/>
    <p:sldId id="351" r:id="rId12"/>
    <p:sldId id="352" r:id="rId13"/>
    <p:sldId id="331" r:id="rId14"/>
    <p:sldId id="332" r:id="rId15"/>
    <p:sldId id="333" r:id="rId16"/>
    <p:sldId id="334" r:id="rId17"/>
    <p:sldId id="335" r:id="rId18"/>
    <p:sldId id="341" r:id="rId19"/>
    <p:sldId id="342" r:id="rId20"/>
    <p:sldId id="344" r:id="rId21"/>
    <p:sldId id="338" r:id="rId22"/>
    <p:sldId id="343" r:id="rId23"/>
    <p:sldId id="339" r:id="rId24"/>
    <p:sldId id="300" r:id="rId25"/>
    <p:sldId id="301" r:id="rId26"/>
    <p:sldId id="311" r:id="rId27"/>
    <p:sldId id="316" r:id="rId28"/>
    <p:sldId id="317" r:id="rId29"/>
    <p:sldId id="319" r:id="rId30"/>
    <p:sldId id="320" r:id="rId31"/>
    <p:sldId id="322" r:id="rId32"/>
    <p:sldId id="32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7" autoAdjust="0"/>
    <p:restoredTop sz="99675" autoAdjust="0"/>
  </p:normalViewPr>
  <p:slideViewPr>
    <p:cSldViewPr snapToGrid="0">
      <p:cViewPr varScale="1">
        <p:scale>
          <a:sx n="115" d="100"/>
          <a:sy n="115" d="100"/>
        </p:scale>
        <p:origin x="606" y="-10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14:13:57.01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0594E-AFFF-4A65-874A-0A292E27FFA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2344F-6D93-4375-9CA4-0D29E812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53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53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4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65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9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6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2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8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5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0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3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3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9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9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8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4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2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1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7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0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30095-B4AC-479A-9A57-7087ACE3F5B6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97829" cy="685800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sx="1000" sy="1000" algn="ctr" rotWithShape="0">
              <a:schemeClr val="accent4">
                <a:lumMod val="60000"/>
                <a:lumOff val="40000"/>
                <a:alpha val="85000"/>
              </a:schemeClr>
            </a:outerShdw>
            <a:reflection stA="45000" endPos="3000" dist="50800" dir="5400000" sy="-100000" algn="bl" rotWithShape="0"/>
            <a:softEdge rad="3810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24501"/>
            <a:ext cx="9144000" cy="118818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1297" y="4220183"/>
            <a:ext cx="9144000" cy="107371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조명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oooo</a:t>
            </a:r>
            <a:endParaRPr lang="en-US" altLang="ko-KR" dirty="0" smtClean="0"/>
          </a:p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62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컬러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폰트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분석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265" y="145970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컬러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4671687" y="3204002"/>
            <a:ext cx="1242659" cy="747158"/>
            <a:chOff x="3933702" y="3144200"/>
            <a:chExt cx="1242659" cy="747158"/>
          </a:xfrm>
        </p:grpSpPr>
        <p:sp>
          <p:nvSpPr>
            <p:cNvPr id="24" name="타원 23"/>
            <p:cNvSpPr/>
            <p:nvPr/>
          </p:nvSpPr>
          <p:spPr>
            <a:xfrm>
              <a:off x="4016669" y="3487703"/>
              <a:ext cx="403655" cy="403655"/>
            </a:xfrm>
            <a:prstGeom prst="ellipse">
              <a:avLst/>
            </a:prstGeom>
            <a:solidFill>
              <a:srgbClr val="292F36"/>
            </a:solidFill>
            <a:ln>
              <a:solidFill>
                <a:srgbClr val="292F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25835" y="3558725"/>
              <a:ext cx="7505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ea typeface="나눔스퀘어" panose="020B0600000101010101"/>
                </a:rPr>
                <a:t>#</a:t>
              </a:r>
              <a:r>
                <a:rPr lang="en-US" altLang="ko-KR" sz="1200" dirty="0" smtClean="0"/>
                <a:t>292f36</a:t>
              </a:r>
              <a:endParaRPr lang="ko-KR" altLang="en-US" sz="1200" dirty="0">
                <a:ea typeface="나눔스퀘어" panose="020B0600000101010101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33702" y="31442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보조색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671687" y="1789538"/>
            <a:ext cx="1208294" cy="1226056"/>
            <a:chOff x="5970320" y="2463474"/>
            <a:chExt cx="1208294" cy="1226056"/>
          </a:xfrm>
        </p:grpSpPr>
        <p:sp>
          <p:nvSpPr>
            <p:cNvPr id="15" name="TextBox 14"/>
            <p:cNvSpPr txBox="1"/>
            <p:nvPr/>
          </p:nvSpPr>
          <p:spPr>
            <a:xfrm>
              <a:off x="6456942" y="2877999"/>
              <a:ext cx="721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#ffd800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053287" y="2806977"/>
              <a:ext cx="403655" cy="403655"/>
            </a:xfrm>
            <a:prstGeom prst="ellipse">
              <a:avLst/>
            </a:prstGeom>
            <a:solidFill>
              <a:srgbClr val="FF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053286" y="3285875"/>
              <a:ext cx="403655" cy="4036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56942" y="3356897"/>
              <a:ext cx="621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ffffff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970320" y="246347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</a:t>
              </a: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671687" y="418113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9094" y="311445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키워드 도출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337669" y="3560580"/>
            <a:ext cx="3469017" cy="2943835"/>
            <a:chOff x="6495840" y="3402633"/>
            <a:chExt cx="3469017" cy="2943835"/>
          </a:xfrm>
        </p:grpSpPr>
        <p:sp>
          <p:nvSpPr>
            <p:cNvPr id="68" name="TextBox 67"/>
            <p:cNvSpPr txBox="1"/>
            <p:nvPr/>
          </p:nvSpPr>
          <p:spPr>
            <a:xfrm>
              <a:off x="7859093" y="3402633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부드러운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28823" y="606946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딱딱한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108282" y="3752484"/>
              <a:ext cx="2244132" cy="2244133"/>
              <a:chOff x="7151493" y="3772332"/>
              <a:chExt cx="2244132" cy="2244133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8273559" y="3772332"/>
                <a:ext cx="0" cy="22441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5400000">
                <a:off x="8273559" y="3772333"/>
                <a:ext cx="0" cy="22441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6495840" y="4736052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동적인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361807" y="4736052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정적인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7111" y="381426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귀여운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09935" y="406097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즐거운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28557" y="447444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은은한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50111" y="103858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폰트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654109" y="96316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눈에 익숙하고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가독성과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심미성이 좋은 서체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1687" y="5694210"/>
            <a:ext cx="2969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떠오르는 빛의 색인 노란색과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책 종이의 색인 흰 색들을 주로 사용하였다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7" y="1932258"/>
            <a:ext cx="4142467" cy="40798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53" y="1558831"/>
            <a:ext cx="2572109" cy="10955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158308" y="4664062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#ffd800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754653" y="4593040"/>
            <a:ext cx="403655" cy="403655"/>
          </a:xfrm>
          <a:prstGeom prst="ellipse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정보설계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29048" y="1748906"/>
            <a:ext cx="9597082" cy="2990857"/>
            <a:chOff x="1329048" y="1556951"/>
            <a:chExt cx="9597082" cy="2990857"/>
          </a:xfrm>
        </p:grpSpPr>
        <p:sp>
          <p:nvSpPr>
            <p:cNvPr id="2" name="직사각형 1"/>
            <p:cNvSpPr/>
            <p:nvPr/>
          </p:nvSpPr>
          <p:spPr>
            <a:xfrm>
              <a:off x="5259860" y="1556951"/>
              <a:ext cx="1672281" cy="4695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지학사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3290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교과서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102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참고서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2914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독서평설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726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북트리거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53849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지학사아르볼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60885" y="3162813"/>
              <a:ext cx="10086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판매처 안내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42083" y="3162813"/>
              <a:ext cx="10086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자료실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31736" y="3162813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도서소개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독자와함께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12937" y="3162813"/>
              <a:ext cx="954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도서소개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독자와함께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27478" y="3162813"/>
              <a:ext cx="8002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자료실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독자참여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정기구독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19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2483" y="6054681"/>
            <a:ext cx="87075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63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학생이름</a:t>
            </a:r>
          </a:p>
        </p:txBody>
      </p:sp>
      <p:sp>
        <p:nvSpPr>
          <p:cNvPr id="60" name="타원 59"/>
          <p:cNvSpPr/>
          <p:nvPr/>
        </p:nvSpPr>
        <p:spPr>
          <a:xfrm rot="5400000" flipV="1">
            <a:off x="183074" y="3233903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 rot="5400000" flipV="1">
            <a:off x="183074" y="3240278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 rot="5400000" flipV="1">
            <a:off x="183075" y="3867630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0522" y="3977923"/>
            <a:ext cx="22153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38" b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 </a:t>
            </a:r>
            <a:endParaRPr lang="en-US" altLang="ko-KR" sz="1138" b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9527" y="357881"/>
            <a:ext cx="7470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데이터 수집하기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사례 조사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레이아웃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컬러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폰트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심미성 요소 이미지 참조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9669" y="862566"/>
            <a:ext cx="661232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 Light" pitchFamily="50" charset="-127"/>
                <a:ea typeface="나눔고딕 Light" pitchFamily="50" charset="-127"/>
              </a:rPr>
              <a:t>참조 사이트 </a:t>
            </a:r>
            <a:r>
              <a:rPr lang="en-US" altLang="ko-KR" b="1" dirty="0" smtClean="0">
                <a:solidFill>
                  <a:srgbClr val="FF0000"/>
                </a:solidFill>
                <a:latin typeface="나눔고딕 Light" pitchFamily="50" charset="-127"/>
                <a:ea typeface="나눔고딕 Light" pitchFamily="50" charset="-127"/>
              </a:rPr>
              <a:t>: </a:t>
            </a:r>
            <a:r>
              <a:rPr lang="ko-KR" altLang="en-US" b="1" dirty="0" smtClean="0">
                <a:latin typeface="나눔고딕 Light" pitchFamily="50" charset="-127"/>
                <a:ea typeface="나눔고딕 Light" pitchFamily="50" charset="-127"/>
              </a:rPr>
              <a:t>미래엔</a:t>
            </a:r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b="1" dirty="0" err="1" smtClean="0">
                <a:latin typeface="나눔고딕 Light" pitchFamily="50" charset="-127"/>
                <a:ea typeface="나눔고딕 Light" pitchFamily="50" charset="-127"/>
              </a:rPr>
              <a:t>메가스터디북스</a:t>
            </a:r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b="1" dirty="0" smtClean="0">
                <a:latin typeface="나눔고딕 Light" pitchFamily="50" charset="-127"/>
                <a:ea typeface="나눔고딕 Light" pitchFamily="50" charset="-127"/>
              </a:rPr>
              <a:t>비상</a:t>
            </a:r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b="1" dirty="0" err="1" smtClean="0">
                <a:latin typeface="나눔고딕 Light" pitchFamily="50" charset="-127"/>
                <a:ea typeface="나눔고딕 Light" pitchFamily="50" charset="-127"/>
              </a:rPr>
              <a:t>동아출판</a:t>
            </a:r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b="1" dirty="0" err="1" smtClean="0">
                <a:latin typeface="나눔고딕 Light" pitchFamily="50" charset="-127"/>
                <a:ea typeface="나눔고딕 Light" pitchFamily="50" charset="-127"/>
              </a:rPr>
              <a:t>마더텅</a:t>
            </a:r>
            <a:endParaRPr lang="ko-KR" altLang="en-US" sz="1400" dirty="0">
              <a:latin typeface="나눔고딕 Light" pitchFamily="50" charset="-127"/>
              <a:ea typeface="나눔고딕 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27" y="1832032"/>
            <a:ext cx="2112189" cy="4646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0" y="2027467"/>
            <a:ext cx="2852151" cy="4255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65" y="1367251"/>
            <a:ext cx="1980626" cy="5212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9" y="1311194"/>
            <a:ext cx="1957758" cy="5268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12" y="1557712"/>
            <a:ext cx="2066166" cy="4921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929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31527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화면구조 스케치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265" y="1459704"/>
            <a:ext cx="1117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풀무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원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회사소개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제품소개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749525" y="1647670"/>
            <a:ext cx="7845724" cy="3562661"/>
            <a:chOff x="3750032" y="1680752"/>
            <a:chExt cx="7845724" cy="35626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032" y="1680939"/>
              <a:ext cx="2520000" cy="35624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894" y="1680752"/>
              <a:ext cx="2520000" cy="3562563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756" y="1680752"/>
              <a:ext cx="2520000" cy="3562661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41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31527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화면구조 레이아웃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265" y="1459704"/>
            <a:ext cx="1117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풀무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원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회사소개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제품소개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49525" y="823951"/>
            <a:ext cx="7845724" cy="5210099"/>
            <a:chOff x="3749525" y="787276"/>
            <a:chExt cx="7845724" cy="521009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249" y="787276"/>
              <a:ext cx="2520000" cy="3851401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387" y="787276"/>
              <a:ext cx="2520000" cy="52100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525" y="787276"/>
              <a:ext cx="2520000" cy="4722900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006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8397842" y="1459704"/>
          <a:ext cx="3348000" cy="345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④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⑤                           슬로건 텍스트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⑥  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푸터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회사정보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이용약관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SNS,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계열사사이트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455140" y="1459704"/>
          <a:ext cx="3826713" cy="33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슬라이드로 메인 이미지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큰 이미지 안에 로고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네비게이션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유틸리티 삽입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소개 이미지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소개 텍스트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 아래 버튼 클릭 시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아이콘레이블을 사용하여 페이지 디자인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 클릭 시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④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 제품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광고 배너 이미지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 아래 버튼 클릭 시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⑤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슬로건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⑥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4860086" y="1459704"/>
          <a:ext cx="334800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 ①                            메인 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③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5053005" y="1600199"/>
            <a:ext cx="2962162" cy="288000"/>
            <a:chOff x="5055870" y="1600199"/>
            <a:chExt cx="2962162" cy="28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368568" y="3455382"/>
            <a:ext cx="2331036" cy="1450731"/>
            <a:chOff x="5368568" y="3455382"/>
            <a:chExt cx="2331036" cy="1450731"/>
          </a:xfrm>
        </p:grpSpPr>
        <p:sp>
          <p:nvSpPr>
            <p:cNvPr id="35" name="직사각형 34"/>
            <p:cNvSpPr/>
            <p:nvPr/>
          </p:nvSpPr>
          <p:spPr>
            <a:xfrm>
              <a:off x="6619604" y="3455382"/>
              <a:ext cx="1080000" cy="1316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서브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68568" y="4220313"/>
              <a:ext cx="1080000" cy="685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서브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68568" y="3455382"/>
              <a:ext cx="1080000" cy="505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905442" y="1689298"/>
            <a:ext cx="2848408" cy="1845608"/>
            <a:chOff x="8905442" y="1689298"/>
            <a:chExt cx="2848408" cy="1845608"/>
          </a:xfrm>
        </p:grpSpPr>
        <p:sp>
          <p:nvSpPr>
            <p:cNvPr id="26" name="직사각형 25"/>
            <p:cNvSpPr/>
            <p:nvPr/>
          </p:nvSpPr>
          <p:spPr>
            <a:xfrm>
              <a:off x="9782624" y="1689298"/>
              <a:ext cx="717397" cy="87454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제품</a:t>
              </a:r>
              <a:endParaRPr lang="en-US" altLang="ko-KR" sz="11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906324" y="1689298"/>
              <a:ext cx="740596" cy="505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86703" y="1689298"/>
              <a:ext cx="717397" cy="87454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제품</a:t>
              </a:r>
              <a:endParaRPr lang="en-US" altLang="ko-KR" sz="11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390783" y="1689298"/>
              <a:ext cx="363067" cy="87454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782624" y="2637699"/>
              <a:ext cx="1971226" cy="242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슬라이드바</a:t>
              </a:r>
              <a:endParaRPr lang="ko-KR" altLang="en-US" sz="105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905442" y="3102906"/>
              <a:ext cx="2332800" cy="43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배너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367686" y="5398480"/>
            <a:ext cx="2332800" cy="806750"/>
            <a:chOff x="5367686" y="5398480"/>
            <a:chExt cx="2332800" cy="806750"/>
          </a:xfrm>
        </p:grpSpPr>
        <p:sp>
          <p:nvSpPr>
            <p:cNvPr id="42" name="직사각형 41"/>
            <p:cNvSpPr/>
            <p:nvPr/>
          </p:nvSpPr>
          <p:spPr>
            <a:xfrm>
              <a:off x="5368568" y="5398480"/>
              <a:ext cx="540000" cy="46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159604" y="5398480"/>
              <a:ext cx="540000" cy="46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65580" y="5398480"/>
              <a:ext cx="540000" cy="46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62592" y="5398480"/>
              <a:ext cx="540000" cy="46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0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367686" y="5917230"/>
              <a:ext cx="2332800" cy="28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6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8397842" y="1459704"/>
          <a:ext cx="334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③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④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⑤  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푸터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회사정보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이용약관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SNS,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계열사사이트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4860086" y="1459704"/>
          <a:ext cx="3348000" cy="404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①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           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메인 이미지</a:t>
                      </a:r>
                      <a:endParaRPr lang="en-US" altLang="ko-KR" sz="11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            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페이지 소개 텍스트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20"/>
          <p:cNvGrpSpPr/>
          <p:nvPr/>
        </p:nvGrpSpPr>
        <p:grpSpPr>
          <a:xfrm>
            <a:off x="5053005" y="1600199"/>
            <a:ext cx="2962162" cy="288000"/>
            <a:chOff x="5055870" y="1600199"/>
            <a:chExt cx="2962162" cy="28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455140" y="1459704"/>
          <a:ext cx="382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회사소개 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 소개 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히스토리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텍스트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연혁 이미지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회사비전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④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회사가치를 표현한 아이콘레이블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⑤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1" name="그룹 60"/>
          <p:cNvGrpSpPr/>
          <p:nvPr/>
        </p:nvGrpSpPr>
        <p:grpSpPr>
          <a:xfrm>
            <a:off x="5368568" y="3455382"/>
            <a:ext cx="2332800" cy="1733276"/>
            <a:chOff x="5368568" y="3455382"/>
            <a:chExt cx="2332800" cy="1733276"/>
          </a:xfrm>
        </p:grpSpPr>
        <p:sp>
          <p:nvSpPr>
            <p:cNvPr id="37" name="직사각형 36"/>
            <p:cNvSpPr/>
            <p:nvPr/>
          </p:nvSpPr>
          <p:spPr>
            <a:xfrm>
              <a:off x="5368568" y="3895009"/>
              <a:ext cx="2332800" cy="43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연혁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68568" y="3455382"/>
              <a:ext cx="2332800" cy="28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68568" y="4325837"/>
              <a:ext cx="2332800" cy="43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연혁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368568" y="4756658"/>
              <a:ext cx="2332800" cy="43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연혁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903076" y="1689298"/>
            <a:ext cx="2332800" cy="1729672"/>
            <a:chOff x="8903076" y="1689298"/>
            <a:chExt cx="2332800" cy="1729672"/>
          </a:xfrm>
        </p:grpSpPr>
        <p:sp>
          <p:nvSpPr>
            <p:cNvPr id="41" name="직사각형 40"/>
            <p:cNvSpPr/>
            <p:nvPr/>
          </p:nvSpPr>
          <p:spPr>
            <a:xfrm>
              <a:off x="8903076" y="1689298"/>
              <a:ext cx="2332800" cy="28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154112" y="2101371"/>
              <a:ext cx="1080000" cy="13165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903076" y="2101370"/>
              <a:ext cx="1080000" cy="1317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서브 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903077" y="3799459"/>
            <a:ext cx="2332800" cy="1313575"/>
            <a:chOff x="8903077" y="3799459"/>
            <a:chExt cx="2332800" cy="1313575"/>
          </a:xfrm>
        </p:grpSpPr>
        <p:sp>
          <p:nvSpPr>
            <p:cNvPr id="51" name="직사각형 50"/>
            <p:cNvSpPr/>
            <p:nvPr/>
          </p:nvSpPr>
          <p:spPr>
            <a:xfrm>
              <a:off x="8903077" y="3799459"/>
              <a:ext cx="720000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514112" y="3799459"/>
              <a:ext cx="720000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708595" y="3799459"/>
              <a:ext cx="720000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903077" y="4167567"/>
              <a:ext cx="2332800" cy="242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05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309083" y="4502844"/>
              <a:ext cx="720000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114601" y="4502844"/>
              <a:ext cx="720000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08201" y="4870953"/>
              <a:ext cx="1526400" cy="242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05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0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1265" y="355604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4860086" y="1459704"/>
          <a:ext cx="3348000" cy="497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①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           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메인 이미지</a:t>
                      </a:r>
                      <a:endParaRPr lang="en-US" altLang="ko-KR" sz="11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            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페이지 소개 텍스트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③   </a:t>
                      </a:r>
                      <a:r>
                        <a:rPr lang="ko-KR" altLang="en-US" sz="11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푸터</a:t>
                      </a:r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회사정보</a:t>
                      </a:r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이용약관</a:t>
                      </a:r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 SNS,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계열사사이트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20"/>
          <p:cNvGrpSpPr/>
          <p:nvPr/>
        </p:nvGrpSpPr>
        <p:grpSpPr>
          <a:xfrm>
            <a:off x="5053005" y="1600199"/>
            <a:ext cx="2962162" cy="288000"/>
            <a:chOff x="5055870" y="1600199"/>
            <a:chExt cx="2962162" cy="28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455140" y="1459704"/>
          <a:ext cx="382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소개 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제품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검색바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 이미지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더보기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버튼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5368568" y="3455382"/>
            <a:ext cx="2332800" cy="2167605"/>
            <a:chOff x="5368568" y="3455382"/>
            <a:chExt cx="2332800" cy="2167605"/>
          </a:xfrm>
        </p:grpSpPr>
        <p:sp>
          <p:nvSpPr>
            <p:cNvPr id="23" name="직사각형 22"/>
            <p:cNvSpPr/>
            <p:nvPr/>
          </p:nvSpPr>
          <p:spPr>
            <a:xfrm>
              <a:off x="5368568" y="3455382"/>
              <a:ext cx="2332800" cy="28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/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검색바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5368568" y="3895009"/>
              <a:ext cx="2332800" cy="432000"/>
              <a:chOff x="5368568" y="3895009"/>
              <a:chExt cx="2332800" cy="43200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53685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813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1749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5368568" y="4381516"/>
              <a:ext cx="2332800" cy="432000"/>
              <a:chOff x="5368568" y="3895009"/>
              <a:chExt cx="2332800" cy="43200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3685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69813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1749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5368568" y="4868023"/>
              <a:ext cx="2332800" cy="432000"/>
              <a:chOff x="5368568" y="3895009"/>
              <a:chExt cx="2332800" cy="4320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53685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9813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174968" y="3895009"/>
                <a:ext cx="720000" cy="43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제품</a:t>
                </a:r>
                <a:endParaRPr lang="en-US" altLang="ko-KR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050" dirty="0" smtClean="0">
                    <a:solidFill>
                      <a:schemeClr val="tx1"/>
                    </a:solidFill>
                    <a:latin typeface="나눔스퀘어 Bold" pitchFamily="50" charset="-127"/>
                    <a:ea typeface="나눔스퀘어 Bold" pitchFamily="50" charset="-127"/>
                  </a:rPr>
                  <a:t>이미지</a:t>
                </a:r>
                <a:endParaRPr lang="ko-KR" altLang="en-US" sz="105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5994086" y="5380906"/>
              <a:ext cx="1080000" cy="242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더 보기 버튼</a:t>
              </a:r>
              <a:endParaRPr lang="ko-KR" altLang="en-US" sz="105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2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28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6288" y="757400"/>
            <a:ext cx="8259421" cy="5343200"/>
            <a:chOff x="3354366" y="757400"/>
            <a:chExt cx="8259421" cy="534320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3"/>
            <a:stretch/>
          </p:blipFill>
          <p:spPr>
            <a:xfrm>
              <a:off x="7581787" y="1081406"/>
              <a:ext cx="4032000" cy="483072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73"/>
            <a:stretch/>
          </p:blipFill>
          <p:spPr>
            <a:xfrm>
              <a:off x="3354366" y="1081406"/>
              <a:ext cx="4032000" cy="4191949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325365" y="757400"/>
              <a:ext cx="4329778" cy="5343200"/>
              <a:chOff x="5325365" y="757400"/>
              <a:chExt cx="4329778" cy="5343200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5325365" y="757400"/>
                <a:ext cx="4329778" cy="5002153"/>
                <a:chOff x="5325365" y="769873"/>
                <a:chExt cx="4329778" cy="5002153"/>
              </a:xfrm>
              <a:solidFill>
                <a:schemeClr val="tx1"/>
              </a:solidFill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5325365" y="5166725"/>
                  <a:ext cx="90000" cy="9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직선 연결선 25"/>
                <p:cNvCxnSpPr>
                  <a:stCxn id="24" idx="4"/>
                </p:cNvCxnSpPr>
                <p:nvPr/>
              </p:nvCxnSpPr>
              <p:spPr>
                <a:xfrm>
                  <a:off x="5370365" y="5256725"/>
                  <a:ext cx="0" cy="51530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 flipH="1">
                  <a:off x="5370366" y="5772025"/>
                  <a:ext cx="211371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>
                <a:xfrm flipV="1">
                  <a:off x="7484076" y="769873"/>
                  <a:ext cx="0" cy="5002153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flipH="1">
                  <a:off x="7484076" y="769873"/>
                  <a:ext cx="2126067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/>
                <p:cNvSpPr>
                  <a:spLocks noChangeAspect="1"/>
                </p:cNvSpPr>
                <p:nvPr/>
              </p:nvSpPr>
              <p:spPr>
                <a:xfrm flipV="1">
                  <a:off x="9565143" y="1124838"/>
                  <a:ext cx="90000" cy="9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" name="직선 연결선 53"/>
                <p:cNvCxnSpPr>
                  <a:stCxn id="53" idx="4"/>
                </p:cNvCxnSpPr>
                <p:nvPr/>
              </p:nvCxnSpPr>
              <p:spPr>
                <a:xfrm flipV="1">
                  <a:off x="9610143" y="769873"/>
                  <a:ext cx="0" cy="35496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TextBox 58"/>
              <p:cNvSpPr txBox="1"/>
              <p:nvPr/>
            </p:nvSpPr>
            <p:spPr>
              <a:xfrm>
                <a:off x="5932534" y="5838990"/>
                <a:ext cx="9893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이어지는 형태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371265" y="1459704"/>
            <a:ext cx="1199367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문화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예술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국립해양박물관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유형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06288" y="384840"/>
            <a:ext cx="8259421" cy="6088320"/>
            <a:chOff x="3354366" y="1023209"/>
            <a:chExt cx="8259421" cy="60883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787" y="1023209"/>
              <a:ext cx="4032000" cy="60883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366" y="1023209"/>
              <a:ext cx="4032000" cy="4878720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-3" y="0"/>
            <a:ext cx="28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265" y="1459704"/>
            <a:ext cx="11993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문화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예술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국립해양박물관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유형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인사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말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1:1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문의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Team Project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5725" y="1592775"/>
            <a:ext cx="7150053" cy="4235605"/>
            <a:chOff x="87087" y="1957639"/>
            <a:chExt cx="7150053" cy="4235605"/>
          </a:xfrm>
        </p:grpSpPr>
        <p:sp>
          <p:nvSpPr>
            <p:cNvPr id="3" name="TextBox 2"/>
            <p:cNvSpPr txBox="1"/>
            <p:nvPr/>
          </p:nvSpPr>
          <p:spPr>
            <a:xfrm>
              <a:off x="943429" y="2685143"/>
              <a:ext cx="43652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주제 선정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벤치마킹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레퍼런스 데이터 수집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분석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정보 설계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디자인 스타일 가이드 작성</a:t>
              </a:r>
              <a:endParaRPr lang="en-US" altLang="ko-KR" dirty="0" smtClean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3429" y="4992915"/>
              <a:ext cx="62937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아이디어스케치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와이어 프레임 제작 </a:t>
              </a:r>
              <a:r>
                <a:rPr lang="en-US" altLang="ko-KR" dirty="0" smtClean="0"/>
                <a:t>( </a:t>
              </a:r>
              <a:r>
                <a:rPr lang="ko-KR" altLang="en-US" dirty="0" smtClean="0"/>
                <a:t>총 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페이지 선정 </a:t>
              </a:r>
              <a:r>
                <a:rPr lang="en-US" altLang="ko-KR" dirty="0" smtClean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 err="1" smtClean="0"/>
                <a:t>프로토타입</a:t>
              </a:r>
              <a:r>
                <a:rPr lang="ko-KR" altLang="en-US" dirty="0" smtClean="0"/>
                <a:t> 제작</a:t>
              </a:r>
              <a:r>
                <a:rPr lang="en-US" altLang="ko-KR" dirty="0" smtClean="0"/>
                <a:t>( </a:t>
              </a:r>
              <a:r>
                <a:rPr lang="ko-KR" altLang="en-US" dirty="0" smtClean="0"/>
                <a:t>총 </a:t>
              </a:r>
              <a:r>
                <a:rPr lang="en-US" altLang="ko-KR" dirty="0" smtClean="0"/>
                <a:t>3</a:t>
              </a:r>
              <a:r>
                <a:rPr lang="ko-KR" altLang="en-US" dirty="0"/>
                <a:t>페이지 선정 </a:t>
              </a:r>
              <a:r>
                <a:rPr lang="en-US" altLang="ko-KR" dirty="0" smtClean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아이콘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로고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버튼</a:t>
              </a:r>
              <a:r>
                <a:rPr lang="en-US" altLang="ko-KR" dirty="0"/>
                <a:t> </a:t>
              </a:r>
              <a:r>
                <a:rPr lang="ko-KR" altLang="en-US" dirty="0" smtClean="0"/>
                <a:t>등 그래픽 이미지 제작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페이지 구현 </a:t>
              </a:r>
              <a:r>
                <a:rPr lang="en-US" altLang="ko-KR" dirty="0" smtClean="0"/>
                <a:t>( 1page 2</a:t>
              </a:r>
              <a:r>
                <a:rPr lang="ko-KR" altLang="en-US" dirty="0" smtClean="0"/>
                <a:t>인 협업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총 </a:t>
              </a:r>
              <a:r>
                <a:rPr lang="en-US" altLang="ko-KR" dirty="0" smtClean="0"/>
                <a:t>2page )</a:t>
              </a:r>
              <a:endParaRPr lang="ko-KR" altLang="en-US" dirty="0"/>
            </a:p>
          </p:txBody>
        </p:sp>
        <p:sp>
          <p:nvSpPr>
            <p:cNvPr id="5" name="대각선 방향의 모서리가 둥근 사각형 4"/>
            <p:cNvSpPr/>
            <p:nvPr/>
          </p:nvSpPr>
          <p:spPr>
            <a:xfrm>
              <a:off x="87087" y="1957639"/>
              <a:ext cx="2322286" cy="573541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공동 작업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대각선 방향의 모서리가 둥근 사각형 5"/>
            <p:cNvSpPr/>
            <p:nvPr/>
          </p:nvSpPr>
          <p:spPr>
            <a:xfrm>
              <a:off x="87087" y="4306386"/>
              <a:ext cx="2322286" cy="573541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분업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61320" y="2597002"/>
            <a:ext cx="5184112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공통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Header, Footer </a:t>
            </a:r>
            <a:r>
              <a:rPr lang="ko-KR" altLang="en-US" dirty="0" smtClean="0"/>
              <a:t>스타일 공유 </a:t>
            </a:r>
            <a:r>
              <a:rPr lang="en-US" altLang="ko-KR" dirty="0" smtClean="0"/>
              <a:t>-&gt;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&lt;link&gt; </a:t>
            </a:r>
            <a:r>
              <a:rPr lang="ko-KR" altLang="en-US" dirty="0" smtClean="0"/>
              <a:t>문으로 연결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common.html  head.html  foot.html</a:t>
            </a:r>
          </a:p>
          <a:p>
            <a:r>
              <a:rPr lang="en-US" altLang="ko-KR" dirty="0" smtClean="0"/>
              <a:t>  common.css    head.css    foot.css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63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90" y="2108396"/>
            <a:ext cx="4399378" cy="35099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7" y="2027433"/>
            <a:ext cx="6581775" cy="3590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265" y="587221"/>
            <a:ext cx="423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아이디어스케치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시안디자인제작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60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0" y="1855359"/>
            <a:ext cx="4825470" cy="341222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1265" y="587221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심미성 구성요소 설계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7265" y="145970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결과물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아이디어 스케치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60" y="1855359"/>
            <a:ext cx="5140718" cy="2141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60" y="4156361"/>
            <a:ext cx="3427200" cy="214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3292" y="587221"/>
            <a:ext cx="27382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그래픽 이미지 작업 분업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26" y="1947692"/>
            <a:ext cx="6087250" cy="4784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54" y="1947692"/>
            <a:ext cx="4490372" cy="4784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265" y="587221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아이디어스케치 및 디자인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25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68"/>
          <a:stretch/>
        </p:blipFill>
        <p:spPr>
          <a:xfrm>
            <a:off x="464160" y="1855359"/>
            <a:ext cx="4825469" cy="34122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60" y="1893459"/>
            <a:ext cx="4184040" cy="25408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1265" y="587221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구성요소 설계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67265" y="145970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결과물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아이디어 스케치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60" y="4999688"/>
            <a:ext cx="3102732" cy="7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esertcaf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931350"/>
            <a:ext cx="512056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su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931350"/>
            <a:ext cx="5120569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9403" y="631722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Main page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4033" y="631722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Sub page1(</a:t>
            </a:r>
            <a:r>
              <a:rPr lang="ko-KR" altLang="en-US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브랜드스토리</a:t>
            </a:r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)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335" y="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페이지별</a:t>
            </a:r>
            <a:r>
              <a:rPr lang="ko-KR" altLang="en-US" sz="1600" dirty="0" smtClean="0">
                <a:latin typeface="나눔바른고딕OTF" pitchFamily="18" charset="-127"/>
                <a:ea typeface="나눔바른고딕OTF" pitchFamily="18" charset="-127"/>
              </a:rPr>
              <a:t> 디자인 제작</a:t>
            </a:r>
            <a:endParaRPr lang="ko-KR" altLang="en-US" sz="1600" dirty="0">
              <a:latin typeface="나눔바른고딕OTF" pitchFamily="18" charset="-127"/>
              <a:ea typeface="나눔바른고딕OTF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24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제품안내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8" y="692695"/>
            <a:ext cx="5173391" cy="616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7399" y="338554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Sub page2(</a:t>
            </a:r>
            <a:r>
              <a:rPr lang="ko-KR" altLang="en-US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제품안내</a:t>
            </a:r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)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2060" y="779327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Pop-up page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069603" y="1290577"/>
            <a:ext cx="3993701" cy="2484782"/>
            <a:chOff x="4932040" y="1268760"/>
            <a:chExt cx="3779156" cy="3043700"/>
          </a:xfrm>
        </p:grpSpPr>
        <p:grpSp>
          <p:nvGrpSpPr>
            <p:cNvPr id="8" name="그룹 7"/>
            <p:cNvGrpSpPr/>
            <p:nvPr/>
          </p:nvGrpSpPr>
          <p:grpSpPr>
            <a:xfrm>
              <a:off x="4932040" y="4088098"/>
              <a:ext cx="3779156" cy="224362"/>
              <a:chOff x="4932040" y="4088098"/>
              <a:chExt cx="3779156" cy="22436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4932040" y="4105350"/>
                <a:ext cx="3779156" cy="19819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991394" y="4088098"/>
                <a:ext cx="900450" cy="224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>
                        <a:lumMod val="95000"/>
                      </a:schemeClr>
                    </a:solidFill>
                  </a:rPr>
                  <a:t>  오늘 하루 </a:t>
                </a:r>
                <a:r>
                  <a:rPr lang="ko-KR" altLang="en-US" sz="800" dirty="0" err="1" smtClean="0">
                    <a:solidFill>
                      <a:schemeClr val="bg1">
                        <a:lumMod val="95000"/>
                      </a:schemeClr>
                    </a:solidFill>
                  </a:rPr>
                  <a:t>열지않음</a:t>
                </a:r>
                <a:endParaRPr lang="ko-KR" altLang="en-US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089217" y="4131013"/>
                <a:ext cx="129614" cy="1296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206904" y="4088098"/>
                <a:ext cx="380864" cy="224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>
                        <a:lumMod val="95000"/>
                      </a:schemeClr>
                    </a:solidFill>
                  </a:rPr>
                  <a:t>닫기 </a:t>
                </a:r>
                <a:r>
                  <a:rPr lang="en-US" altLang="ko-KR" sz="800" dirty="0" smtClean="0">
                    <a:solidFill>
                      <a:schemeClr val="bg1">
                        <a:lumMod val="95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268760"/>
              <a:ext cx="3779156" cy="2836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2" descr="C:\Users\user\Desktop\p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53" y="4009610"/>
            <a:ext cx="4010051" cy="224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페이지별</a:t>
            </a:r>
            <a:r>
              <a:rPr lang="ko-KR" altLang="en-US" sz="1600" dirty="0" smtClean="0">
                <a:latin typeface="나눔바른고딕OTF" pitchFamily="18" charset="-127"/>
                <a:ea typeface="나눔바른고딕OTF" pitchFamily="18" charset="-127"/>
              </a:rPr>
              <a:t>  </a:t>
            </a:r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디자인제작</a:t>
            </a:r>
            <a:endParaRPr lang="ko-KR" altLang="en-US" sz="1600" dirty="0">
              <a:latin typeface="나눔바른고딕OTF" pitchFamily="18" charset="-127"/>
              <a:ea typeface="나눔바른고딕OTF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29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-308895"/>
            <a:ext cx="12192000" cy="9054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Webpage Publishing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0754" y="1907177"/>
            <a:ext cx="23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-- 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2</a:t>
            </a:r>
            <a:r>
              <a:rPr lang="ko-KR" altLang="en-US" dirty="0" smtClean="0"/>
              <a:t>페이지 제작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-- 2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협업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98876" y="3085906"/>
            <a:ext cx="6928003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공통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Header, Footer </a:t>
            </a:r>
            <a:r>
              <a:rPr lang="ko-KR" altLang="en-US" dirty="0" smtClean="0"/>
              <a:t>스타일 공유 </a:t>
            </a:r>
            <a:r>
              <a:rPr lang="en-US" altLang="ko-KR" dirty="0" smtClean="0"/>
              <a:t>-&gt;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&lt;link&gt; </a:t>
            </a:r>
            <a:r>
              <a:rPr lang="ko-KR" altLang="en-US" dirty="0" smtClean="0"/>
              <a:t>문으로 연결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common.html  head.html  foot.html</a:t>
            </a:r>
          </a:p>
          <a:p>
            <a:r>
              <a:rPr lang="en-US" altLang="ko-KR" dirty="0" smtClean="0"/>
              <a:t>  common.css    head.css    foot.css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79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63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4040" y="620688"/>
            <a:ext cx="7689378" cy="5616624"/>
          </a:xfrm>
          <a:ln w="38100">
            <a:solidFill>
              <a:srgbClr val="00B0F0"/>
            </a:solidFill>
          </a:ln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팀 회의 자료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328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789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0" name="그림 9" descr="고잉고잉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5560" y="1888812"/>
            <a:ext cx="6112769" cy="47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7" name="그림 6" descr="고잉고잉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536" y="1943316"/>
            <a:ext cx="8316416" cy="42219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9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66131" y="753036"/>
            <a:ext cx="7336628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002759" y="753036"/>
            <a:ext cx="1156447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9065076" y="753036"/>
            <a:ext cx="1008530" cy="0"/>
          </a:xfrm>
          <a:prstGeom prst="line">
            <a:avLst/>
          </a:prstGeom>
          <a:ln w="57150">
            <a:solidFill>
              <a:srgbClr val="59ED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073606" y="753036"/>
            <a:ext cx="1573306" cy="0"/>
          </a:xfrm>
          <a:prstGeom prst="line">
            <a:avLst/>
          </a:prstGeom>
          <a:ln w="571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1042961" y="278522"/>
            <a:ext cx="4608691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팀 프로젝트 클라이언트 선정하기</a:t>
            </a:r>
            <a:endParaRPr lang="ko-KR" altLang="en-US" sz="22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91958"/>
              </p:ext>
            </p:extLst>
          </p:nvPr>
        </p:nvGraphicFramePr>
        <p:xfrm>
          <a:off x="2074651" y="5243673"/>
          <a:ext cx="8128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08720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246851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327432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327453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82797718"/>
                    </a:ext>
                  </a:extLst>
                </a:gridCol>
              </a:tblGrid>
              <a:tr h="3548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err="1" smtClean="0"/>
                        <a:t>화면설계</a:t>
                      </a:r>
                      <a:endParaRPr lang="ko-KR" altLang="en-US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smtClean="0"/>
                        <a:t>팀프로젝트명</a:t>
                      </a:r>
                      <a:endParaRPr lang="ko-KR" altLang="en-US" b="1" i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rgbClr val="FF0000"/>
                          </a:solidFill>
                        </a:rPr>
                        <a:t>지학사</a:t>
                      </a:r>
                      <a:r>
                        <a:rPr lang="en-US" altLang="ko-KR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baseline="0" dirty="0" smtClean="0">
                          <a:solidFill>
                            <a:srgbClr val="FF0000"/>
                          </a:solidFill>
                        </a:rPr>
                        <a:t>교과서</a:t>
                      </a:r>
                      <a:r>
                        <a:rPr lang="en-US" altLang="ko-KR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baseline="0" dirty="0" err="1" smtClean="0"/>
                        <a:t>리뉴얼</a:t>
                      </a:r>
                      <a:r>
                        <a:rPr lang="ko-KR" altLang="en-US" baseline="0" dirty="0" smtClean="0"/>
                        <a:t> 홈페이지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542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smtClean="0"/>
                        <a:t>작성자</a:t>
                      </a:r>
                      <a:endParaRPr lang="ko-KR" altLang="en-US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ooo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2024.09.10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3551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86"/>
          <a:stretch/>
        </p:blipFill>
        <p:spPr>
          <a:xfrm>
            <a:off x="2409093" y="2086494"/>
            <a:ext cx="7459116" cy="24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7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7" name="그림 6" descr="IMG_158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629089" y="2464879"/>
            <a:ext cx="4887416" cy="3665562"/>
          </a:xfrm>
          <a:prstGeom prst="rect">
            <a:avLst/>
          </a:prstGeom>
        </p:spPr>
      </p:pic>
      <p:pic>
        <p:nvPicPr>
          <p:cNvPr id="8" name="그림 7" descr="IMG_15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67508" y="2456892"/>
            <a:ext cx="489654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7" name="그림 6" descr="IMG_15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9670" y="1844824"/>
            <a:ext cx="614468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7" name="그림 6" descr="IMG_15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1664" y="1898830"/>
            <a:ext cx="6264696" cy="46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47800" y="1279089"/>
            <a:ext cx="99250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지학사</a:t>
            </a:r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2.</a:t>
            </a:r>
            <a:r>
              <a:rPr lang="ko-KR" altLang="en-US" dirty="0" err="1" smtClean="0"/>
              <a:t>부주제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교육·학습서적</a:t>
            </a:r>
            <a:r>
              <a:rPr lang="ko-KR" altLang="en-US" dirty="0" smtClean="0"/>
              <a:t> 출판 전문 기업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주제 선정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우리의 인생에서 공부와 책은 뗄 수 없다고 생각했기 때문에 교육 및 </a:t>
            </a:r>
            <a:r>
              <a:rPr lang="ko-KR" altLang="en-US" dirty="0" err="1" smtClean="0"/>
              <a:t>학습서적</a:t>
            </a:r>
            <a:r>
              <a:rPr lang="ko-KR" altLang="en-US" dirty="0" smtClean="0"/>
              <a:t> 출판 기업을 찾아보게 되었고</a:t>
            </a:r>
            <a:r>
              <a:rPr lang="en-US" altLang="ko-KR" dirty="0" smtClean="0"/>
              <a:t>, 1965</a:t>
            </a:r>
            <a:r>
              <a:rPr lang="ko-KR" altLang="en-US" dirty="0" smtClean="0"/>
              <a:t>년 부터 현재까지 많은 사랑을 받은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지학사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페이지를 주제로 선정하였다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4.</a:t>
            </a:r>
            <a:r>
              <a:rPr lang="ko-KR" altLang="en-US" dirty="0" err="1" smtClean="0"/>
              <a:t>타겟층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10대, 선생님, 초중고 자녀를 둔 부모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5.</a:t>
            </a:r>
            <a:r>
              <a:rPr lang="ko-KR" altLang="en-US" dirty="0" smtClean="0"/>
              <a:t>키워드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명확하게 정보전달을 하며 신뢰감을 주는 스타일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81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467265" y="1459703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로고 변천사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로고 분석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265" y="2884681"/>
            <a:ext cx="4265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지학사는</a:t>
            </a:r>
            <a:r>
              <a:rPr lang="ko-KR" altLang="en-US" b="1" dirty="0"/>
              <a:t/>
            </a:r>
            <a:br>
              <a:rPr lang="ko-KR" altLang="en-US" b="1" dirty="0"/>
            </a:br>
            <a:r>
              <a:rPr lang="ko-KR" altLang="en-US" b="1" dirty="0"/>
              <a:t>배움</a:t>
            </a:r>
            <a:r>
              <a:rPr lang="en-US" altLang="ko-KR" b="1" dirty="0"/>
              <a:t>(</a:t>
            </a:r>
            <a:r>
              <a:rPr lang="ko-KR" altLang="en-US" b="1" dirty="0"/>
              <a:t>學</a:t>
            </a:r>
            <a:r>
              <a:rPr lang="en-US" altLang="ko-KR" b="1" dirty="0"/>
              <a:t>)</a:t>
            </a:r>
            <a:r>
              <a:rPr lang="ko-KR" altLang="en-US" b="1" dirty="0"/>
              <a:t>에 뜻</a:t>
            </a:r>
            <a:r>
              <a:rPr lang="en-US" altLang="ko-KR" b="1" dirty="0"/>
              <a:t>(</a:t>
            </a:r>
            <a:r>
              <a:rPr lang="ko-KR" altLang="en-US" b="1" dirty="0"/>
              <a:t>志</a:t>
            </a:r>
            <a:r>
              <a:rPr lang="en-US" altLang="ko-KR" b="1" dirty="0"/>
              <a:t>)</a:t>
            </a:r>
            <a:r>
              <a:rPr lang="ko-KR" altLang="en-US" b="1" dirty="0"/>
              <a:t>을 세운 이들에게</a:t>
            </a:r>
            <a:br>
              <a:rPr lang="ko-KR" altLang="en-US" b="1" dirty="0"/>
            </a:br>
            <a:r>
              <a:rPr lang="ko-KR" altLang="en-US" b="1" dirty="0"/>
              <a:t>지식과 지혜의 빛이 되고자 노력합니다</a:t>
            </a:r>
            <a:r>
              <a:rPr lang="en-US" altLang="ko-KR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지학사</a:t>
            </a:r>
            <a:r>
              <a:rPr lang="en-US" altLang="ko-KR" sz="1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현재 로고</a:t>
            </a:r>
          </a:p>
        </p:txBody>
      </p:sp>
      <p:sp>
        <p:nvSpPr>
          <p:cNvPr id="4" name="타원 3"/>
          <p:cNvSpPr/>
          <p:nvPr/>
        </p:nvSpPr>
        <p:spPr>
          <a:xfrm>
            <a:off x="427592" y="5196299"/>
            <a:ext cx="1153299" cy="1153299"/>
          </a:xfrm>
          <a:prstGeom prst="ellipse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#ffd900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17458" y="5772949"/>
            <a:ext cx="35023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096" y="3861130"/>
            <a:ext cx="75237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경영이념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고객지향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기업은 고객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고객은 기업이라는 마인드로 항상 고객의 만족을 최우선의 가치로 실천한다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인간존중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구성원의 창조적 사고와 역할을 존중하고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모든 가치 위에 사람을 우선시하는 가치를 실천한다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책임경영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구성원이 스스로의 사고와 판단에 따라 행동하고 책임을 지며 조직과 함께 성장한다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가치창조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빠르게 변화하는 교육 문화의 가치를 창조를 통해 사회 공헌에 이바지한다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3" y="1903831"/>
            <a:ext cx="2629267" cy="10383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057" y="2029568"/>
            <a:ext cx="6270171" cy="1535313"/>
          </a:xfrm>
          <a:prstGeom prst="rect">
            <a:avLst/>
          </a:prstGeom>
        </p:spPr>
      </p:pic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32515"/>
              </p:ext>
            </p:extLst>
          </p:nvPr>
        </p:nvGraphicFramePr>
        <p:xfrm>
          <a:off x="2053917" y="5614198"/>
          <a:ext cx="147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6" imgW="1472760" imgH="317160" progId="">
                  <p:embed/>
                </p:oleObj>
              </mc:Choice>
              <mc:Fallback>
                <p:oleObj r:id="rId6" imgW="1472760" imgH="317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3917" y="5614198"/>
                        <a:ext cx="14732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519057" y="50342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배움에 뜻을 둔 이들의 빛이 되고자 하는 </a:t>
            </a:r>
            <a:r>
              <a:rPr lang="ko-KR" altLang="en-US" dirty="0" err="1" smtClean="0"/>
              <a:t>지학사의</a:t>
            </a:r>
            <a:r>
              <a:rPr lang="ko-KR" altLang="en-US" dirty="0" smtClean="0"/>
              <a:t> 뜻을 담아 로고의 색상은 밝은 노란색을 사용하였고,</a:t>
            </a:r>
          </a:p>
          <a:p>
            <a:r>
              <a:rPr lang="ko-KR" altLang="en-US" dirty="0" smtClean="0"/>
              <a:t>모양은 </a:t>
            </a:r>
            <a:r>
              <a:rPr lang="ko-KR" altLang="en-US" dirty="0" err="1" smtClean="0"/>
              <a:t>지학사의</a:t>
            </a:r>
            <a:r>
              <a:rPr lang="ko-KR" altLang="en-US" dirty="0" smtClean="0"/>
              <a:t> 책 위로 떠오르는 밝은 빛을 표현한다.</a:t>
            </a:r>
            <a:endParaRPr lang="en-US" altLang="ko-KR" dirty="0" smtClean="0"/>
          </a:p>
          <a:p>
            <a:r>
              <a:rPr lang="ko-KR" altLang="en-US" dirty="0" smtClean="0"/>
              <a:t>폰트는 </a:t>
            </a:r>
            <a:r>
              <a:rPr lang="ko-KR" altLang="en-US" dirty="0" err="1" smtClean="0"/>
              <a:t>고딕느낌의</a:t>
            </a:r>
            <a:r>
              <a:rPr lang="ko-KR" altLang="en-US" dirty="0" smtClean="0"/>
              <a:t> 서체를 사용하여 단정해 보이는 느낌을 주었다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4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7930"/>
            <a:ext cx="119651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1965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 설립된 대한민국의 출판 회사이자 학습교재 출판 회사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사명의 </a:t>
            </a:r>
            <a:r>
              <a:rPr lang="ko-KR" altLang="en-US" dirty="0"/>
              <a:t>유래는 유교의 경전 </a:t>
            </a:r>
            <a:r>
              <a:rPr lang="en-US" altLang="ko-KR" dirty="0"/>
              <a:t>'</a:t>
            </a:r>
            <a:r>
              <a:rPr lang="ko-KR" altLang="en-US" dirty="0"/>
              <a:t>사서</a:t>
            </a:r>
            <a:r>
              <a:rPr lang="en-US" altLang="ko-KR" dirty="0"/>
              <a:t>(</a:t>
            </a:r>
            <a:r>
              <a:rPr lang="ko-KR" altLang="en-US" dirty="0"/>
              <a:t>四書</a:t>
            </a:r>
            <a:r>
              <a:rPr lang="en-US" altLang="ko-KR" dirty="0"/>
              <a:t>)'</a:t>
            </a:r>
            <a:r>
              <a:rPr lang="ko-KR" altLang="en-US" dirty="0"/>
              <a:t>의 하나인 논어의 구절 중 </a:t>
            </a:r>
            <a:r>
              <a:rPr lang="en-US" altLang="ko-KR" dirty="0"/>
              <a:t>'</a:t>
            </a:r>
            <a:r>
              <a:rPr lang="ko-KR" altLang="en-US" dirty="0"/>
              <a:t>나는 </a:t>
            </a:r>
            <a:r>
              <a:rPr lang="en-US" altLang="ko-KR" dirty="0"/>
              <a:t>15</a:t>
            </a:r>
            <a:r>
              <a:rPr lang="ko-KR" altLang="en-US" dirty="0"/>
              <a:t>세가 되어 학문에 뜻을 </a:t>
            </a:r>
            <a:r>
              <a:rPr lang="ko-KR" altLang="en-US" dirty="0" smtClean="0"/>
              <a:t>두었고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/>
              <a:t>吾十有五而志于學</a:t>
            </a:r>
            <a:r>
              <a:rPr lang="en-US" altLang="ko-KR" dirty="0"/>
              <a:t>)'</a:t>
            </a:r>
            <a:r>
              <a:rPr lang="ko-KR" altLang="en-US" dirty="0"/>
              <a:t>에서 따왔다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설립자는 </a:t>
            </a:r>
            <a:r>
              <a:rPr lang="ko-KR" altLang="en-US" dirty="0"/>
              <a:t>권병일</a:t>
            </a:r>
            <a:r>
              <a:rPr lang="en-US" altLang="ko-KR" dirty="0"/>
              <a:t>(</a:t>
            </a:r>
            <a:r>
              <a:rPr lang="ko-KR" altLang="en-US" dirty="0"/>
              <a:t>權炳壹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초중고 교과목 참고서 및 평가문제집인 하이라이트 시리즈로 잘 알려져 있으며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과거 </a:t>
            </a:r>
            <a:r>
              <a:rPr lang="en-US" altLang="ko-KR" dirty="0"/>
              <a:t>1970</a:t>
            </a:r>
            <a:r>
              <a:rPr lang="ko-KR" altLang="en-US" dirty="0"/>
              <a:t>년대</a:t>
            </a:r>
            <a:r>
              <a:rPr lang="en-US" altLang="ko-KR" dirty="0"/>
              <a:t>~1990</a:t>
            </a:r>
            <a:r>
              <a:rPr lang="ko-KR" altLang="en-US" dirty="0"/>
              <a:t>년대 당시 동아출판의 완전정복 시리즈와 교학사의 필승 시리즈와 경쟁하기도 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1990</a:t>
            </a:r>
            <a:r>
              <a:rPr lang="ko-KR" altLang="en-US" dirty="0"/>
              <a:t>년대 후반</a:t>
            </a:r>
            <a:r>
              <a:rPr lang="en-US" altLang="ko-KR" dirty="0"/>
              <a:t>~2000</a:t>
            </a:r>
            <a:r>
              <a:rPr lang="ko-KR" altLang="en-US" dirty="0"/>
              <a:t>년대 초반에 </a:t>
            </a:r>
            <a:r>
              <a:rPr lang="en-US" altLang="ko-KR" dirty="0"/>
              <a:t>'X-</a:t>
            </a:r>
            <a:r>
              <a:rPr lang="ko-KR" altLang="en-US" dirty="0"/>
              <a:t>레이</a:t>
            </a:r>
            <a:r>
              <a:rPr lang="en-US" altLang="ko-KR" dirty="0"/>
              <a:t>' </a:t>
            </a:r>
            <a:r>
              <a:rPr lang="ko-KR" altLang="en-US" dirty="0"/>
              <a:t>라는 종합 학습지를 발행하여 당시 많은 학습지 </a:t>
            </a:r>
            <a:r>
              <a:rPr lang="ko-KR" altLang="en-US" dirty="0" smtClean="0"/>
              <a:t>발행 업체와 </a:t>
            </a:r>
            <a:r>
              <a:rPr lang="ko-KR" altLang="en-US" dirty="0"/>
              <a:t>경쟁하였다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69255"/>
            <a:ext cx="124107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출판 </a:t>
            </a:r>
            <a:r>
              <a:rPr lang="ko-KR" altLang="en-US" b="1" dirty="0" smtClean="0"/>
              <a:t>서적</a:t>
            </a:r>
            <a:endParaRPr lang="en-US" altLang="ko-KR" b="1" dirty="0"/>
          </a:p>
          <a:p>
            <a:r>
              <a:rPr lang="ko-KR" altLang="en-US" dirty="0" smtClean="0"/>
              <a:t>지학사 </a:t>
            </a:r>
            <a:r>
              <a:rPr lang="ko-KR" altLang="en-US" dirty="0"/>
              <a:t>교과서</a:t>
            </a:r>
          </a:p>
          <a:p>
            <a:r>
              <a:rPr lang="ko-KR" altLang="en-US" dirty="0"/>
              <a:t>하이라이트 참고서</a:t>
            </a:r>
          </a:p>
          <a:p>
            <a:r>
              <a:rPr lang="ko-KR" altLang="en-US" dirty="0"/>
              <a:t>풍산자 </a:t>
            </a:r>
            <a:r>
              <a:rPr lang="en-US" altLang="ko-KR" dirty="0"/>
              <a:t>- </a:t>
            </a:r>
            <a:r>
              <a:rPr lang="ko-KR" altLang="en-US" dirty="0"/>
              <a:t>초등</a:t>
            </a:r>
            <a:r>
              <a:rPr lang="en-US" altLang="ko-KR" dirty="0"/>
              <a:t>/</a:t>
            </a:r>
            <a:r>
              <a:rPr lang="ko-KR" altLang="en-US" dirty="0"/>
              <a:t>중등</a:t>
            </a:r>
            <a:r>
              <a:rPr lang="en-US" altLang="ko-KR" dirty="0"/>
              <a:t>/</a:t>
            </a:r>
            <a:r>
              <a:rPr lang="ko-KR" altLang="en-US" dirty="0"/>
              <a:t>고등 수학 기본서</a:t>
            </a:r>
          </a:p>
          <a:p>
            <a:r>
              <a:rPr lang="ko-KR" altLang="en-US" dirty="0"/>
              <a:t>개념풀</a:t>
            </a:r>
            <a:r>
              <a:rPr lang="en-US" altLang="ko-KR" dirty="0"/>
              <a:t>(</a:t>
            </a:r>
            <a:r>
              <a:rPr lang="ko-KR" altLang="en-US" dirty="0"/>
              <a:t>고등</a:t>
            </a:r>
            <a:r>
              <a:rPr lang="en-US" altLang="ko-KR" dirty="0"/>
              <a:t>) - </a:t>
            </a:r>
            <a:r>
              <a:rPr lang="ko-KR" altLang="en-US" dirty="0"/>
              <a:t>고등 사회</a:t>
            </a:r>
            <a:r>
              <a:rPr lang="en-US" altLang="ko-KR" dirty="0"/>
              <a:t>/</a:t>
            </a:r>
            <a:r>
              <a:rPr lang="ko-KR" altLang="en-US" dirty="0"/>
              <a:t>과학 기본서</a:t>
            </a:r>
          </a:p>
          <a:p>
            <a:r>
              <a:rPr lang="ko-KR" altLang="en-US" dirty="0"/>
              <a:t>개념풀특강</a:t>
            </a:r>
            <a:r>
              <a:rPr lang="en-US" altLang="ko-KR" dirty="0"/>
              <a:t>(</a:t>
            </a:r>
            <a:r>
              <a:rPr lang="ko-KR" altLang="en-US" dirty="0"/>
              <a:t>중등</a:t>
            </a:r>
            <a:r>
              <a:rPr lang="en-US" altLang="ko-KR" dirty="0"/>
              <a:t>) - </a:t>
            </a:r>
            <a:r>
              <a:rPr lang="ko-KR" altLang="en-US" dirty="0"/>
              <a:t>중등 사회</a:t>
            </a:r>
            <a:r>
              <a:rPr lang="en-US" altLang="ko-KR" dirty="0"/>
              <a:t>/</a:t>
            </a:r>
            <a:r>
              <a:rPr lang="ko-KR" altLang="en-US" dirty="0"/>
              <a:t>과학 기본서</a:t>
            </a:r>
          </a:p>
          <a:p>
            <a:r>
              <a:rPr lang="ko-KR" altLang="en-US" dirty="0"/>
              <a:t>기출의 고백 </a:t>
            </a:r>
            <a:r>
              <a:rPr lang="en-US" altLang="ko-KR" dirty="0"/>
              <a:t>- </a:t>
            </a:r>
            <a:r>
              <a:rPr lang="ko-KR" altLang="en-US" dirty="0"/>
              <a:t>수능기출기본서</a:t>
            </a:r>
          </a:p>
          <a:p>
            <a:r>
              <a:rPr lang="ko-KR" altLang="en-US" dirty="0"/>
              <a:t>독서평설 </a:t>
            </a:r>
            <a:r>
              <a:rPr lang="en-US" altLang="ko-KR" dirty="0"/>
              <a:t>- </a:t>
            </a:r>
            <a:r>
              <a:rPr lang="ko-KR" altLang="en-US" dirty="0"/>
              <a:t>단계별 독서 학습 월간지</a:t>
            </a:r>
            <a:r>
              <a:rPr lang="en-US" altLang="ko-KR" dirty="0"/>
              <a:t>. </a:t>
            </a:r>
            <a:r>
              <a:rPr lang="ko-KR" altLang="en-US" dirty="0"/>
              <a:t>초등독서평설</a:t>
            </a:r>
            <a:r>
              <a:rPr lang="en-US" altLang="ko-KR" dirty="0"/>
              <a:t>, </a:t>
            </a:r>
            <a:r>
              <a:rPr lang="ko-KR" altLang="en-US" dirty="0"/>
              <a:t>중학독서평설</a:t>
            </a:r>
            <a:r>
              <a:rPr lang="en-US" altLang="ko-KR" dirty="0"/>
              <a:t>, </a:t>
            </a:r>
            <a:r>
              <a:rPr lang="ko-KR" altLang="en-US" dirty="0"/>
              <a:t>고교독서평설 등으로 나뉜다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ko-KR" altLang="en-US" dirty="0" smtClean="0"/>
              <a:t>진로</a:t>
            </a:r>
            <a:r>
              <a:rPr lang="en-US" altLang="ko-KR" dirty="0"/>
              <a:t>, </a:t>
            </a:r>
            <a:r>
              <a:rPr lang="ko-KR" altLang="en-US" dirty="0"/>
              <a:t>문학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추천도서 목록 등 다양한 정보를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아르볼 </a:t>
            </a:r>
            <a:r>
              <a:rPr lang="en-US" altLang="ko-KR" dirty="0"/>
              <a:t>- </a:t>
            </a:r>
            <a:r>
              <a:rPr lang="ko-KR" altLang="en-US" dirty="0"/>
              <a:t>어린이책 전문 브랜드</a:t>
            </a:r>
            <a:r>
              <a:rPr lang="en-US" altLang="ko-KR" dirty="0"/>
              <a:t>. 『</a:t>
            </a:r>
            <a:r>
              <a:rPr lang="ko-KR" altLang="en-US" dirty="0"/>
              <a:t>어느 날</a:t>
            </a:r>
            <a:r>
              <a:rPr lang="en-US" altLang="ko-KR" dirty="0"/>
              <a:t>, </a:t>
            </a:r>
            <a:r>
              <a:rPr lang="ko-KR" altLang="en-US" dirty="0"/>
              <a:t>노비가 되었다</a:t>
            </a:r>
            <a:r>
              <a:rPr lang="en-US" altLang="ko-KR" dirty="0"/>
              <a:t>』, 『</a:t>
            </a:r>
            <a:r>
              <a:rPr lang="ko-KR" altLang="en-US" dirty="0"/>
              <a:t>호랑이 빵집</a:t>
            </a:r>
            <a:r>
              <a:rPr lang="en-US" altLang="ko-KR" dirty="0"/>
              <a:t>』,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『</a:t>
            </a:r>
            <a:r>
              <a:rPr lang="ko-KR" altLang="en-US" dirty="0"/>
              <a:t>후덜덜 식당</a:t>
            </a:r>
            <a:r>
              <a:rPr lang="en-US" altLang="ko-KR" dirty="0"/>
              <a:t>』, 『</a:t>
            </a:r>
            <a:r>
              <a:rPr lang="ko-KR" altLang="en-US" dirty="0"/>
              <a:t>참 잘했어요 과학</a:t>
            </a:r>
            <a:r>
              <a:rPr lang="en-US" altLang="ko-KR" dirty="0"/>
              <a:t>』 </a:t>
            </a:r>
            <a:r>
              <a:rPr lang="ko-KR" altLang="en-US" dirty="0"/>
              <a:t>시리즈 등을 출간했다</a:t>
            </a:r>
            <a:r>
              <a:rPr lang="en-US" altLang="ko-KR" dirty="0"/>
              <a:t>. </a:t>
            </a:r>
            <a:r>
              <a:rPr lang="ko-KR" altLang="en-US" dirty="0"/>
              <a:t>여담으로 </a:t>
            </a:r>
            <a:r>
              <a:rPr lang="en-US" altLang="ko-KR" dirty="0"/>
              <a:t>'</a:t>
            </a:r>
            <a:r>
              <a:rPr lang="ko-KR" altLang="en-US" dirty="0"/>
              <a:t>아르볼</a:t>
            </a:r>
            <a:r>
              <a:rPr lang="en-US" altLang="ko-KR" dirty="0"/>
              <a:t>'</a:t>
            </a:r>
            <a:r>
              <a:rPr lang="ko-KR" altLang="en-US" dirty="0"/>
              <a:t>은 스페인어로 나무란 뜻이다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북트리거 </a:t>
            </a:r>
            <a:r>
              <a:rPr lang="en-US" altLang="ko-KR" dirty="0"/>
              <a:t>- </a:t>
            </a:r>
            <a:r>
              <a:rPr lang="ko-KR" altLang="en-US" dirty="0"/>
              <a:t>청소년책</a:t>
            </a:r>
            <a:r>
              <a:rPr lang="en-US" altLang="ko-KR" dirty="0"/>
              <a:t>, </a:t>
            </a:r>
            <a:r>
              <a:rPr lang="ko-KR" altLang="en-US" dirty="0"/>
              <a:t>성인책 전문 브랜드</a:t>
            </a:r>
            <a:r>
              <a:rPr lang="en-US" altLang="ko-KR" dirty="0"/>
              <a:t>. </a:t>
            </a:r>
            <a:r>
              <a:rPr lang="ko-KR" altLang="en-US" dirty="0"/>
              <a:t>나와 사물</a:t>
            </a:r>
            <a:r>
              <a:rPr lang="en-US" altLang="ko-KR" dirty="0"/>
              <a:t>, </a:t>
            </a:r>
            <a:r>
              <a:rPr lang="ko-KR" altLang="en-US" dirty="0"/>
              <a:t>이웃과 세상을 바라보는 시선에 신선한 자극을 주는 책을 펴낸다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19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지학사 로고 변천사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77"/>
            <a:ext cx="10193173" cy="2495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6948" y="4444307"/>
            <a:ext cx="8464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‘</a:t>
            </a:r>
            <a:r>
              <a:rPr lang="ko-KR" altLang="en-US" dirty="0"/>
              <a:t>배움에 뜻을 둔 이들의 </a:t>
            </a:r>
            <a:r>
              <a:rPr lang="ko-KR" altLang="en-US" dirty="0" err="1"/>
              <a:t>빛</a:t>
            </a:r>
            <a:r>
              <a:rPr lang="ko-KR" altLang="en-US" dirty="0" err="1" smtClean="0"/>
              <a:t>’이라는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창립이념을</a:t>
            </a:r>
            <a:r>
              <a:rPr lang="ko-KR" altLang="en-US" dirty="0" smtClean="0"/>
              <a:t> 둔 </a:t>
            </a:r>
            <a:r>
              <a:rPr lang="ko-KR" altLang="en-US" dirty="0" err="1" smtClean="0"/>
              <a:t>지학사의</a:t>
            </a:r>
            <a:r>
              <a:rPr lang="ko-KR" altLang="en-US" dirty="0" smtClean="0"/>
              <a:t> 로고는 현재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년도에 바뀐 로고를 </a:t>
            </a:r>
            <a:r>
              <a:rPr lang="ko-KR" altLang="en-US" dirty="0" err="1" smtClean="0"/>
              <a:t>사용중이다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지학사의</a:t>
            </a:r>
            <a:r>
              <a:rPr lang="ko-KR" altLang="en-US" dirty="0" smtClean="0"/>
              <a:t> 책 위로 밝은 빛이 떠오른다는 의미의 로고이며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지학사의</a:t>
            </a:r>
            <a:r>
              <a:rPr lang="ko-KR" altLang="en-US" dirty="0" smtClean="0"/>
              <a:t> 다른 계열사 또한 유사한 로고를 사용하고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58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2" y="99390"/>
            <a:ext cx="6792273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63" y="1240675"/>
            <a:ext cx="7293414" cy="41860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2452" y="5963478"/>
            <a:ext cx="514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연혁 </a:t>
            </a:r>
            <a:r>
              <a:rPr lang="en-US" altLang="ko-KR" dirty="0"/>
              <a:t>:  https://www.jihak.co.kr/company/history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8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993</Words>
  <Application>Microsoft Office PowerPoint</Application>
  <PresentationFormat>와이드스크린</PresentationFormat>
  <Paragraphs>407</Paragraphs>
  <Slides>32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나눔고딕</vt:lpstr>
      <vt:lpstr>나눔고딕 ExtraBold</vt:lpstr>
      <vt:lpstr>나눔고딕 Light</vt:lpstr>
      <vt:lpstr>나눔바른고딕OTF</vt:lpstr>
      <vt:lpstr>나눔바른고딕OTF UltraLight</vt:lpstr>
      <vt:lpstr>나눔스퀘어</vt:lpstr>
      <vt:lpstr>나눔스퀘어 Bold</vt:lpstr>
      <vt:lpstr>나눔스퀘어 ExtraBold</vt:lpstr>
      <vt:lpstr>맑은 고딕</vt:lpstr>
      <vt:lpstr>빙그레체</vt:lpstr>
      <vt:lpstr>Arial</vt:lpstr>
      <vt:lpstr>Office 테마</vt:lpstr>
      <vt:lpstr>Team Project</vt:lpstr>
      <vt:lpstr>Team Project</vt:lpstr>
      <vt:lpstr>PowerPoint 프레젠테이션</vt:lpstr>
      <vt:lpstr>PowerPoint 프레젠테이션</vt:lpstr>
      <vt:lpstr>PowerPoint 프레젠테이션</vt:lpstr>
      <vt:lpstr>PowerPoint 프레젠테이션</vt:lpstr>
      <vt:lpstr>지학사 로고 변천사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 회의 자료</vt:lpstr>
      <vt:lpstr>회의자료</vt:lpstr>
      <vt:lpstr>회의자료</vt:lpstr>
      <vt:lpstr>회의자료</vt:lpstr>
      <vt:lpstr>회의자료</vt:lpstr>
      <vt:lpstr>회의자료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YJ</cp:lastModifiedBy>
  <cp:revision>152</cp:revision>
  <dcterms:created xsi:type="dcterms:W3CDTF">2019-08-22T01:36:37Z</dcterms:created>
  <dcterms:modified xsi:type="dcterms:W3CDTF">2024-09-10T07:12:48Z</dcterms:modified>
</cp:coreProperties>
</file>